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58" r:id="rId5"/>
    <p:sldId id="259" r:id="rId6"/>
    <p:sldId id="257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B1813-AA85-451C-A531-E8E7899A1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03EC0-79B3-4CE4-8502-97011BF85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8B547-ED8B-4492-95BD-33D3C3187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E549-259A-475B-8474-064B1C15DD0D}" type="datetimeFigureOut">
              <a:rPr lang="en-PH" smtClean="0"/>
              <a:t>2/13/22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3CEE4-4D20-4F32-BE31-3043A52D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CCC04-8E74-4C7A-A88E-F5241DAC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6654-86EA-4AD8-AFCA-17D3CA01E7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39022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F6F5-478C-4D50-96CE-23D6D587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CF818-D483-4467-9CB4-BC3DDA25D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FBDC4-A034-4B71-A2C9-96517C37A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E549-259A-475B-8474-064B1C15DD0D}" type="datetimeFigureOut">
              <a:rPr lang="en-PH" smtClean="0"/>
              <a:t>2/13/22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A7B04-2C51-44A0-B1EE-2FFDEC1D1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96446-532A-48DC-BAA5-08D27AFC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6654-86EA-4AD8-AFCA-17D3CA01E7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6634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12BD0-36B5-4544-8DD8-2AD2B1A5D3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0C344E-F76F-4FF8-8F4E-646E1C9DB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CF6AE-E273-4FF2-AF0D-BF061266F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E549-259A-475B-8474-064B1C15DD0D}" type="datetimeFigureOut">
              <a:rPr lang="en-PH" smtClean="0"/>
              <a:t>2/13/22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CAE32-BED0-467E-A962-642C02337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401D5-B30C-43B3-B834-8963E221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6654-86EA-4AD8-AFCA-17D3CA01E7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428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F0AB-0191-40F9-980F-F6F13221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6D24F-78C8-4018-9B08-A48E7E21E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088DD-864B-40DE-B751-327C4EA8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E549-259A-475B-8474-064B1C15DD0D}" type="datetimeFigureOut">
              <a:rPr lang="en-PH" smtClean="0"/>
              <a:t>2/13/22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2F4AE-1374-41C4-A6B4-CB6589888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C7892-4941-40BD-8D10-6DB097B1F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6654-86EA-4AD8-AFCA-17D3CA01E7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46231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0405-0FB3-47C3-89F3-E276425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CE808-F82F-4722-AC03-9D10D152B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4C1D4-C8C4-420B-ADDB-B7B0C531D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E549-259A-475B-8474-064B1C15DD0D}" type="datetimeFigureOut">
              <a:rPr lang="en-PH" smtClean="0"/>
              <a:t>2/13/22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95A16-88DF-48A6-9C59-1778B9F69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AA10C-63CC-4E5E-9FF1-31CFBEDCE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6654-86EA-4AD8-AFCA-17D3CA01E7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1347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1E1C-B168-49E9-ACCF-270AA8B5F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1F86D-E814-4092-ABAD-BD44C2612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2A054-C1D7-4E8F-9612-57C3451AD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2120-2633-44CB-A3AE-68BEE3A8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E549-259A-475B-8474-064B1C15DD0D}" type="datetimeFigureOut">
              <a:rPr lang="en-PH" smtClean="0"/>
              <a:t>2/13/22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2E482-1011-4C2D-AFC8-F0A46DCB5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BE072-FA0F-41ED-9F86-242756A80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6654-86EA-4AD8-AFCA-17D3CA01E7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576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DDDD-DC3E-4AD7-836A-CAD6DB06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86137-B661-4EF2-8E4D-7C2AD7825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3E8D0-17A1-499A-A008-64062881D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AF473-BD67-4FFD-8826-0C7B915B6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8741D2-1A84-4DC9-8C64-8A6C48605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8A5A16-162A-4AF7-948B-2EAFC43C6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E549-259A-475B-8474-064B1C15DD0D}" type="datetimeFigureOut">
              <a:rPr lang="en-PH" smtClean="0"/>
              <a:t>2/13/22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87BB6-8C08-4FDE-A5BE-FEB59C24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7687B-C326-4DCE-A0C1-4C6893F5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6654-86EA-4AD8-AFCA-17D3CA01E7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26189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066A-D696-49D5-BA3E-2B122EAA2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70E33-9B68-42AE-95E0-48388B22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E549-259A-475B-8474-064B1C15DD0D}" type="datetimeFigureOut">
              <a:rPr lang="en-PH" smtClean="0"/>
              <a:t>2/13/22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9114B-33EE-43B1-9632-DBE08FB03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3BB07F-1B0F-426C-91C7-5EEF7A26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6654-86EA-4AD8-AFCA-17D3CA01E7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1587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1A73E5-3141-4717-BE82-E47ACF91E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E549-259A-475B-8474-064B1C15DD0D}" type="datetimeFigureOut">
              <a:rPr lang="en-PH" smtClean="0"/>
              <a:t>2/13/22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97CFC-9BD7-432B-90FB-725B2666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CF4F5-DD30-4563-B9C6-04289D920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6654-86EA-4AD8-AFCA-17D3CA01E7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373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8433-6FD0-4B58-AF67-9A2FBD90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12810-031C-4502-8EDC-05A3C4497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F6973A-6464-4BDE-A57F-054CA5410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AFF37-B3D6-4F1E-B1CB-CD0C37FDD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E549-259A-475B-8474-064B1C15DD0D}" type="datetimeFigureOut">
              <a:rPr lang="en-PH" smtClean="0"/>
              <a:t>2/13/22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A078D-C0C9-42D1-A7B6-59F6AF69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9106C-8546-4D46-9B4B-097F211D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6654-86EA-4AD8-AFCA-17D3CA01E7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2031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9DD0-5A0D-4F29-89D0-08B89C3D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21F858-290D-4B4F-B45A-2323260D2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FCF16B-1E42-4E11-A695-20E88AB8D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7A859-3A41-48D1-A82D-CDA37BE4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E549-259A-475B-8474-064B1C15DD0D}" type="datetimeFigureOut">
              <a:rPr lang="en-PH" smtClean="0"/>
              <a:t>2/13/22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B809B-678E-4AB7-B222-77DF7827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F55FE-4103-4E49-89D9-E01E4233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6654-86EA-4AD8-AFCA-17D3CA01E7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02577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877E8F-D362-4CE5-8352-06BD4F936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A6F65-38FB-4114-89F5-80B621F50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2C03C-2EC6-4384-9F13-164A2F951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EE549-259A-475B-8474-064B1C15DD0D}" type="datetimeFigureOut">
              <a:rPr lang="en-PH" smtClean="0"/>
              <a:t>2/13/22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DC8E4-3599-4829-9924-13B713154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81243-8DAB-4AF6-BDD9-F519D9898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C6654-86EA-4AD8-AFCA-17D3CA01E74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554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9BDF3D-1BB5-4A5A-8B98-88A56D4F0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392D4E-C04D-4BF6-931B-AF5DDF3E7017}"/>
              </a:ext>
            </a:extLst>
          </p:cNvPr>
          <p:cNvSpPr txBox="1"/>
          <p:nvPr/>
        </p:nvSpPr>
        <p:spPr>
          <a:xfrm>
            <a:off x="2275397" y="3172824"/>
            <a:ext cx="7641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chemeClr val="bg1"/>
                </a:solidFill>
                <a:latin typeface="krown" pitchFamily="50" charset="0"/>
              </a:rPr>
              <a:t>A PYTHON-based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B7BEB-4089-4A94-8AAE-AF9C6CDB4881}"/>
              </a:ext>
            </a:extLst>
          </p:cNvPr>
          <p:cNvSpPr txBox="1"/>
          <p:nvPr/>
        </p:nvSpPr>
        <p:spPr>
          <a:xfrm>
            <a:off x="2275397" y="4164709"/>
            <a:ext cx="76412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dirty="0" err="1">
                <a:solidFill>
                  <a:schemeClr val="bg1"/>
                </a:solidFill>
                <a:latin typeface="Basier Circle" panose="00000500000000000000" pitchFamily="50" charset="0"/>
              </a:rPr>
              <a:t>Vibilan</a:t>
            </a:r>
            <a:r>
              <a:rPr lang="en-PH" sz="2000" dirty="0">
                <a:solidFill>
                  <a:schemeClr val="bg1"/>
                </a:solidFill>
                <a:latin typeface="Basier Circle" panose="00000500000000000000" pitchFamily="50" charset="0"/>
              </a:rPr>
              <a:t> Jayanth</a:t>
            </a:r>
          </a:p>
          <a:p>
            <a:pPr algn="ctr"/>
            <a:r>
              <a:rPr lang="en-PH" sz="2000" dirty="0">
                <a:solidFill>
                  <a:schemeClr val="bg1"/>
                </a:solidFill>
                <a:latin typeface="Basier Circle" panose="00000500000000000000" pitchFamily="50" charset="0"/>
              </a:rPr>
              <a:t>Nathan </a:t>
            </a:r>
            <a:r>
              <a:rPr lang="en-PH" sz="2000" dirty="0" err="1">
                <a:solidFill>
                  <a:schemeClr val="bg1"/>
                </a:solidFill>
                <a:latin typeface="Basier Circle" panose="00000500000000000000" pitchFamily="50" charset="0"/>
              </a:rPr>
              <a:t>Wongkar</a:t>
            </a:r>
            <a:endParaRPr lang="en-PH" sz="2000" dirty="0">
              <a:solidFill>
                <a:schemeClr val="bg1"/>
              </a:solidFill>
              <a:latin typeface="Basier Circle" panose="00000500000000000000" pitchFamily="50" charset="0"/>
            </a:endParaRPr>
          </a:p>
          <a:p>
            <a:pPr algn="ctr"/>
            <a:r>
              <a:rPr lang="en-PH" sz="2000" dirty="0">
                <a:solidFill>
                  <a:schemeClr val="bg1"/>
                </a:solidFill>
                <a:latin typeface="Basier Circle" panose="00000500000000000000" pitchFamily="50" charset="0"/>
              </a:rPr>
              <a:t>Jeff Winxin Collado</a:t>
            </a:r>
          </a:p>
          <a:p>
            <a:pPr algn="ctr"/>
            <a:r>
              <a:rPr lang="en-PH" sz="2000" dirty="0" err="1">
                <a:solidFill>
                  <a:schemeClr val="bg1"/>
                </a:solidFill>
                <a:latin typeface="Basier Circle" panose="00000500000000000000" pitchFamily="50" charset="0"/>
              </a:rPr>
              <a:t>Dabeer</a:t>
            </a:r>
            <a:r>
              <a:rPr lang="en-PH" sz="2000" dirty="0">
                <a:solidFill>
                  <a:schemeClr val="bg1"/>
                </a:solidFill>
                <a:latin typeface="Basier Circle" panose="00000500000000000000" pitchFamily="50" charset="0"/>
              </a:rPr>
              <a:t> Ahmed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086F8D-FF43-4222-A5E8-BFCEE77AB827}"/>
              </a:ext>
            </a:extLst>
          </p:cNvPr>
          <p:cNvSpPr txBox="1"/>
          <p:nvPr/>
        </p:nvSpPr>
        <p:spPr>
          <a:xfrm>
            <a:off x="951504" y="1691874"/>
            <a:ext cx="10288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9600" b="1" dirty="0">
                <a:solidFill>
                  <a:schemeClr val="bg1"/>
                </a:solidFill>
                <a:latin typeface="krown" pitchFamily="50" charset="0"/>
              </a:rPr>
              <a:t>GRAB AND GO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E0763-0567-4450-B2F4-5782AB411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0373">
            <a:off x="7305416" y="4365860"/>
            <a:ext cx="6430112" cy="361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15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5998C3-89D6-47A9-AD20-7DFF47EB6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E3D4D0-AF46-4624-9BA5-863D74C2B064}"/>
              </a:ext>
            </a:extLst>
          </p:cNvPr>
          <p:cNvSpPr txBox="1"/>
          <p:nvPr/>
        </p:nvSpPr>
        <p:spPr>
          <a:xfrm>
            <a:off x="5953135" y="2538680"/>
            <a:ext cx="53639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dirty="0">
                <a:solidFill>
                  <a:srgbClr val="A33434"/>
                </a:solidFill>
                <a:latin typeface="Basier Circle" panose="00000500000000000000" pitchFamily="50" charset="0"/>
              </a:rPr>
              <a:t>is a python-based </a:t>
            </a:r>
          </a:p>
          <a:p>
            <a:pPr algn="ctr"/>
            <a:r>
              <a:rPr lang="en-PH" sz="2800" b="1" dirty="0">
                <a:solidFill>
                  <a:srgbClr val="A33434"/>
                </a:solidFill>
                <a:latin typeface="Basier Circle" panose="00000500000000000000" pitchFamily="50" charset="0"/>
              </a:rPr>
              <a:t>task automated project</a:t>
            </a:r>
            <a:r>
              <a:rPr lang="en-PH" sz="2800" dirty="0">
                <a:solidFill>
                  <a:srgbClr val="A33434"/>
                </a:solidFill>
                <a:latin typeface="Basier Circle" panose="00000500000000000000" pitchFamily="50" charset="0"/>
              </a:rPr>
              <a:t>, where we scrape data of SATS website and provide you with the </a:t>
            </a:r>
            <a:r>
              <a:rPr lang="en-PH" sz="2800" b="1" dirty="0">
                <a:solidFill>
                  <a:srgbClr val="A33434"/>
                </a:solidFill>
                <a:latin typeface="Basier Circle" panose="00000500000000000000" pitchFamily="50" charset="0"/>
              </a:rPr>
              <a:t>healthiest food options </a:t>
            </a:r>
            <a:r>
              <a:rPr lang="en-PH" sz="2800" dirty="0">
                <a:solidFill>
                  <a:srgbClr val="A33434"/>
                </a:solidFill>
                <a:latin typeface="Basier Circle" panose="00000500000000000000" pitchFamily="50" charset="0"/>
              </a:rPr>
              <a:t>(for every meal!)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76A10-2464-409C-A85F-2077F66E7BD1}"/>
              </a:ext>
            </a:extLst>
          </p:cNvPr>
          <p:cNvSpPr txBox="1"/>
          <p:nvPr/>
        </p:nvSpPr>
        <p:spPr>
          <a:xfrm>
            <a:off x="3425281" y="1553081"/>
            <a:ext cx="10288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b="1" dirty="0">
                <a:solidFill>
                  <a:srgbClr val="A33434"/>
                </a:solidFill>
                <a:latin typeface="krown" pitchFamily="50" charset="0"/>
              </a:rPr>
              <a:t>GRAB AND GO</a:t>
            </a:r>
          </a:p>
        </p:txBody>
      </p:sp>
    </p:spTree>
    <p:extLst>
      <p:ext uri="{BB962C8B-B14F-4D97-AF65-F5344CB8AC3E}">
        <p14:creationId xmlns:p14="http://schemas.microsoft.com/office/powerpoint/2010/main" val="1337200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EB2163-3304-486E-9C5F-661D00D84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60E49C-6598-427E-AA95-67FD937F3377}"/>
              </a:ext>
            </a:extLst>
          </p:cNvPr>
          <p:cNvSpPr txBox="1"/>
          <p:nvPr/>
        </p:nvSpPr>
        <p:spPr>
          <a:xfrm>
            <a:off x="5521518" y="463790"/>
            <a:ext cx="7641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chemeClr val="bg1"/>
                </a:solidFill>
                <a:latin typeface="krown" pitchFamily="50" charset="0"/>
              </a:rPr>
              <a:t>IMPORTANCE/motive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970A3-5F1B-4E98-BDD1-507B5CEF5663}"/>
              </a:ext>
            </a:extLst>
          </p:cNvPr>
          <p:cNvSpPr txBox="1"/>
          <p:nvPr/>
        </p:nvSpPr>
        <p:spPr>
          <a:xfrm>
            <a:off x="4479871" y="1141358"/>
            <a:ext cx="10288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rgbClr val="A33434"/>
                </a:solidFill>
                <a:latin typeface="krown" pitchFamily="50" charset="0"/>
              </a:rPr>
              <a:t>WHY ARE WE DOING THIS?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354069-5AD3-4BB5-A383-C69EEABD74D4}"/>
              </a:ext>
            </a:extLst>
          </p:cNvPr>
          <p:cNvGrpSpPr/>
          <p:nvPr/>
        </p:nvGrpSpPr>
        <p:grpSpPr>
          <a:xfrm>
            <a:off x="1326006" y="2251479"/>
            <a:ext cx="11449440" cy="1077218"/>
            <a:chOff x="1713281" y="2251479"/>
            <a:chExt cx="11449440" cy="10772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06B0A1-7B8F-4D9A-BAA6-208A28EA9184}"/>
                </a:ext>
              </a:extLst>
            </p:cNvPr>
            <p:cNvSpPr txBox="1"/>
            <p:nvPr/>
          </p:nvSpPr>
          <p:spPr>
            <a:xfrm>
              <a:off x="2311984" y="2251479"/>
              <a:ext cx="1085073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000" b="1" dirty="0">
                  <a:solidFill>
                    <a:srgbClr val="A33434"/>
                  </a:solidFill>
                  <a:latin typeface="Gilroy ExtraBold" panose="00000900000000000000" pitchFamily="50" charset="0"/>
                </a:rPr>
                <a:t>Importance of food intake </a:t>
              </a:r>
            </a:p>
            <a:p>
              <a:r>
                <a:rPr lang="en-PH" sz="2400" b="1" dirty="0">
                  <a:solidFill>
                    <a:srgbClr val="A33434"/>
                  </a:solidFill>
                  <a:latin typeface="Basier Circle" panose="00000500000000000000" pitchFamily="50" charset="0"/>
                </a:rPr>
                <a:t>(Sad story </a:t>
              </a:r>
              <a:r>
                <a:rPr lang="en-PH" sz="2400" b="1" dirty="0" err="1">
                  <a:solidFill>
                    <a:srgbClr val="A33434"/>
                  </a:solidFill>
                  <a:latin typeface="Basier Circle" panose="00000500000000000000" pitchFamily="50" charset="0"/>
                </a:rPr>
                <a:t>huhu</a:t>
              </a:r>
              <a:r>
                <a:rPr lang="en-PH" sz="2400" b="1" dirty="0">
                  <a:solidFill>
                    <a:srgbClr val="A33434"/>
                  </a:solidFill>
                  <a:latin typeface="Basier Circle" panose="00000500000000000000" pitchFamily="50" charset="0"/>
                </a:rPr>
                <a:t>)</a:t>
              </a:r>
            </a:p>
          </p:txBody>
        </p:sp>
        <p:pic>
          <p:nvPicPr>
            <p:cNvPr id="1028" name="Picture 4" descr="SATS | Leading provider of Food &amp;amp; Gateway Services">
              <a:extLst>
                <a:ext uri="{FF2B5EF4-FFF2-40B4-BE49-F238E27FC236}">
                  <a16:creationId xmlns:a16="http://schemas.microsoft.com/office/drawing/2014/main" id="{9641B0E7-F913-4035-B413-B9B170767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281" y="2400708"/>
              <a:ext cx="374034" cy="374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645497-4FA2-4A0C-BE71-DEE7E4E3FF74}"/>
              </a:ext>
            </a:extLst>
          </p:cNvPr>
          <p:cNvGrpSpPr/>
          <p:nvPr/>
        </p:nvGrpSpPr>
        <p:grpSpPr>
          <a:xfrm>
            <a:off x="1326006" y="3691002"/>
            <a:ext cx="7606991" cy="1631216"/>
            <a:chOff x="1735128" y="3626712"/>
            <a:chExt cx="7606991" cy="16312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6A548E-4784-4CFC-93EC-4C0711F7C564}"/>
                </a:ext>
              </a:extLst>
            </p:cNvPr>
            <p:cNvSpPr txBox="1"/>
            <p:nvPr/>
          </p:nvSpPr>
          <p:spPr>
            <a:xfrm>
              <a:off x="2285388" y="3626712"/>
              <a:ext cx="705673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000" b="1" dirty="0">
                  <a:solidFill>
                    <a:srgbClr val="A33434"/>
                  </a:solidFill>
                  <a:latin typeface="Gilroy ExtraBold" panose="00000900000000000000" pitchFamily="50" charset="0"/>
                </a:rPr>
                <a:t>Convenience and efficiency </a:t>
              </a:r>
              <a:r>
                <a:rPr lang="en-PH" sz="2400" b="1" dirty="0">
                  <a:solidFill>
                    <a:srgbClr val="A33434"/>
                  </a:solidFill>
                  <a:latin typeface="Basier Circle" panose="00000500000000000000" pitchFamily="50" charset="0"/>
                </a:rPr>
                <a:t>(who doesn’t </a:t>
              </a:r>
              <a:r>
                <a:rPr lang="en-PH" sz="2400" b="1" dirty="0" err="1">
                  <a:solidFill>
                    <a:srgbClr val="A33434"/>
                  </a:solidFill>
                  <a:latin typeface="Basier Circle" panose="00000500000000000000" pitchFamily="50" charset="0"/>
                </a:rPr>
                <a:t>wanna</a:t>
              </a:r>
              <a:r>
                <a:rPr lang="en-PH" sz="2400" b="1" dirty="0">
                  <a:solidFill>
                    <a:srgbClr val="A33434"/>
                  </a:solidFill>
                  <a:latin typeface="Basier Circle" panose="00000500000000000000" pitchFamily="50" charset="0"/>
                </a:rPr>
                <a:t> save time)</a:t>
              </a:r>
            </a:p>
            <a:p>
              <a:endParaRPr lang="en-PH" sz="3600" b="1" dirty="0">
                <a:solidFill>
                  <a:srgbClr val="A33434"/>
                </a:solidFill>
                <a:latin typeface="Basier Circle" panose="00000500000000000000" pitchFamily="50" charset="0"/>
              </a:endParaRPr>
            </a:p>
          </p:txBody>
        </p:sp>
        <p:pic>
          <p:nvPicPr>
            <p:cNvPr id="14" name="Picture 4" descr="SATS | Leading provider of Food &amp;amp; Gateway Services">
              <a:extLst>
                <a:ext uri="{FF2B5EF4-FFF2-40B4-BE49-F238E27FC236}">
                  <a16:creationId xmlns:a16="http://schemas.microsoft.com/office/drawing/2014/main" id="{D5CEA713-2404-418B-8B69-92A6E40D19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5128" y="3820638"/>
              <a:ext cx="374034" cy="374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E4EC1A-BAD8-482A-8E64-D5576159046E}"/>
              </a:ext>
            </a:extLst>
          </p:cNvPr>
          <p:cNvGrpSpPr/>
          <p:nvPr/>
        </p:nvGrpSpPr>
        <p:grpSpPr>
          <a:xfrm>
            <a:off x="1439696" y="5226606"/>
            <a:ext cx="7633587" cy="1077218"/>
            <a:chOff x="1735128" y="5111551"/>
            <a:chExt cx="7633587" cy="10772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7EA953-386A-44E9-AA2D-BDDFD4879A77}"/>
                </a:ext>
              </a:extLst>
            </p:cNvPr>
            <p:cNvSpPr txBox="1"/>
            <p:nvPr/>
          </p:nvSpPr>
          <p:spPr>
            <a:xfrm>
              <a:off x="2311984" y="5111551"/>
              <a:ext cx="705673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4000" b="1" dirty="0">
                  <a:solidFill>
                    <a:srgbClr val="A33434"/>
                  </a:solidFill>
                  <a:latin typeface="Gilroy ExtraBold" panose="00000900000000000000" pitchFamily="50" charset="0"/>
                </a:rPr>
                <a:t>Nutrition</a:t>
              </a:r>
            </a:p>
            <a:p>
              <a:r>
                <a:rPr lang="en-PH" sz="2400" b="1" dirty="0">
                  <a:solidFill>
                    <a:srgbClr val="A33434"/>
                  </a:solidFill>
                  <a:latin typeface="Basier Circle" panose="00000500000000000000" pitchFamily="50" charset="0"/>
                </a:rPr>
                <a:t>(</a:t>
              </a:r>
              <a:r>
                <a:rPr lang="en-PH" sz="2400" b="1" dirty="0" err="1">
                  <a:solidFill>
                    <a:srgbClr val="A33434"/>
                  </a:solidFill>
                  <a:latin typeface="Basier Circle" panose="00000500000000000000" pitchFamily="50" charset="0"/>
                </a:rPr>
                <a:t>lez</a:t>
              </a:r>
              <a:r>
                <a:rPr lang="en-PH" sz="2400" b="1" dirty="0">
                  <a:solidFill>
                    <a:srgbClr val="A33434"/>
                  </a:solidFill>
                  <a:latin typeface="Basier Circle" panose="00000500000000000000" pitchFamily="50" charset="0"/>
                </a:rPr>
                <a:t> be healthy!)</a:t>
              </a:r>
            </a:p>
          </p:txBody>
        </p:sp>
        <p:pic>
          <p:nvPicPr>
            <p:cNvPr id="15" name="Picture 4" descr="SATS | Leading provider of Food &amp;amp; Gateway Services">
              <a:extLst>
                <a:ext uri="{FF2B5EF4-FFF2-40B4-BE49-F238E27FC236}">
                  <a16:creationId xmlns:a16="http://schemas.microsoft.com/office/drawing/2014/main" id="{89225AE6-AA21-4FF7-9D83-2FF5C7158B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5128" y="5240568"/>
              <a:ext cx="374034" cy="374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8207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4E6297-6644-42B9-8F46-4081C1890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F3BE9-3D02-45B7-8713-DD1121020B9C}"/>
              </a:ext>
            </a:extLst>
          </p:cNvPr>
          <p:cNvSpPr txBox="1"/>
          <p:nvPr/>
        </p:nvSpPr>
        <p:spPr>
          <a:xfrm>
            <a:off x="-1888656" y="1079853"/>
            <a:ext cx="1028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dirty="0">
                <a:solidFill>
                  <a:srgbClr val="A33434"/>
                </a:solidFill>
                <a:latin typeface="krown" pitchFamily="50" charset="0"/>
              </a:rPr>
              <a:t>In simpler words…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C3D9BF-C26B-4A5B-83A8-2F7AA59F7638}"/>
              </a:ext>
            </a:extLst>
          </p:cNvPr>
          <p:cNvSpPr txBox="1"/>
          <p:nvPr/>
        </p:nvSpPr>
        <p:spPr>
          <a:xfrm>
            <a:off x="1161825" y="1928872"/>
            <a:ext cx="83110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A33434"/>
                </a:solidFill>
                <a:effectLst/>
                <a:latin typeface="Basier Circle" panose="00000500000000000000" pitchFamily="50" charset="0"/>
              </a:rPr>
              <a:t>We aim to improve your eating habits through a simple and effective automated task. </a:t>
            </a:r>
          </a:p>
          <a:p>
            <a:endParaRPr lang="en-US" sz="3200" dirty="0">
              <a:solidFill>
                <a:srgbClr val="A33434"/>
              </a:solidFill>
              <a:latin typeface="Basier Circle" panose="00000500000000000000" pitchFamily="50" charset="0"/>
            </a:endParaRPr>
          </a:p>
          <a:p>
            <a:r>
              <a:rPr lang="en-US" sz="3200" b="1" dirty="0">
                <a:solidFill>
                  <a:srgbClr val="A33434"/>
                </a:solidFill>
                <a:latin typeface="Basier Circle" panose="00000500000000000000" pitchFamily="50" charset="0"/>
              </a:rPr>
              <a:t>We also don’t want to give you </a:t>
            </a:r>
            <a:r>
              <a:rPr lang="en-US" sz="3200" b="1" dirty="0" err="1">
                <a:solidFill>
                  <a:srgbClr val="A33434"/>
                </a:solidFill>
                <a:latin typeface="Basier Circle" panose="00000500000000000000" pitchFamily="50" charset="0"/>
              </a:rPr>
              <a:t>EDs.</a:t>
            </a:r>
            <a:r>
              <a:rPr lang="en-US" sz="3200" b="1" dirty="0">
                <a:solidFill>
                  <a:srgbClr val="A33434"/>
                </a:solidFill>
                <a:latin typeface="Basier Circle" panose="00000500000000000000" pitchFamily="50" charset="0"/>
              </a:rPr>
              <a:t>...</a:t>
            </a:r>
            <a:endParaRPr lang="en-PH" b="1" dirty="0">
              <a:solidFill>
                <a:srgbClr val="A33434"/>
              </a:solidFill>
              <a:latin typeface="Basier Circle" panose="000005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5D1273-BC0B-4226-BC3A-D954D8437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53" y="3206144"/>
            <a:ext cx="8736142" cy="49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51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CBA4AB-34D5-46F0-8B46-FFAE371DD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927771-23F1-4258-8914-8A619DA7E11D}"/>
              </a:ext>
            </a:extLst>
          </p:cNvPr>
          <p:cNvSpPr txBox="1"/>
          <p:nvPr/>
        </p:nvSpPr>
        <p:spPr>
          <a:xfrm>
            <a:off x="-1523236" y="950652"/>
            <a:ext cx="102889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600" b="1" dirty="0">
                <a:solidFill>
                  <a:schemeClr val="bg1"/>
                </a:solidFill>
                <a:latin typeface="krown" pitchFamily="50" charset="0"/>
              </a:rPr>
              <a:t>SO HOW?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9F5C0-7007-44FD-9F4B-9DE2B89F8C0D}"/>
              </a:ext>
            </a:extLst>
          </p:cNvPr>
          <p:cNvSpPr txBox="1"/>
          <p:nvPr/>
        </p:nvSpPr>
        <p:spPr>
          <a:xfrm>
            <a:off x="1261046" y="2125203"/>
            <a:ext cx="6385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chemeClr val="bg1"/>
                </a:solidFill>
                <a:latin typeface="krown" pitchFamily="50" charset="0"/>
              </a:rPr>
              <a:t>Using python…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F86CCA-EED0-4547-8143-EE69D2EF9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" y="2566202"/>
            <a:ext cx="8064655" cy="4536369"/>
          </a:xfrm>
          <a:prstGeom prst="rect">
            <a:avLst/>
          </a:prstGeom>
        </p:spPr>
      </p:pic>
      <p:pic>
        <p:nvPicPr>
          <p:cNvPr id="3074" name="Picture 2" descr="What Are The Differences Between A Boa And A Python? - WorldAtlas">
            <a:extLst>
              <a:ext uri="{FF2B5EF4-FFF2-40B4-BE49-F238E27FC236}">
                <a16:creationId xmlns:a16="http://schemas.microsoft.com/office/drawing/2014/main" id="{321587EF-1D3E-4A61-9FAA-66C2F94DF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7" t="13284" b="29439"/>
          <a:stretch/>
        </p:blipFill>
        <p:spPr bwMode="auto">
          <a:xfrm>
            <a:off x="4228571" y="2119837"/>
            <a:ext cx="1389825" cy="52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9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94CD0C-4BAB-4859-8DB6-1825923E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A4EF56-4673-44E7-A423-BA7F1E3DBD04}"/>
              </a:ext>
            </a:extLst>
          </p:cNvPr>
          <p:cNvSpPr txBox="1"/>
          <p:nvPr/>
        </p:nvSpPr>
        <p:spPr>
          <a:xfrm>
            <a:off x="899137" y="2318295"/>
            <a:ext cx="60946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sier Circle" panose="00000500000000000000" pitchFamily="50" charset="0"/>
              </a:rPr>
              <a:t>Entering Credentials in the SATS website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  <a:latin typeface="Basier Circle" panose="00000500000000000000" pitchFamily="50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sier Circle" panose="00000500000000000000" pitchFamily="50" charset="0"/>
              </a:rPr>
              <a:t> </a:t>
            </a:r>
            <a:endParaRPr lang="en-US" dirty="0">
              <a:solidFill>
                <a:srgbClr val="000000"/>
              </a:solidFill>
              <a:latin typeface="Basier Circle" panose="00000500000000000000" pitchFamily="50" charset="0"/>
            </a:endParaRPr>
          </a:p>
          <a:p>
            <a:br>
              <a:rPr lang="en-US" b="0" dirty="0">
                <a:effectLst/>
                <a:latin typeface="Basier Circle" panose="00000500000000000000" pitchFamily="50" charset="0"/>
              </a:rPr>
            </a:br>
            <a:endParaRPr lang="en-PH" dirty="0">
              <a:latin typeface="Basier Circle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01809-3208-4FB5-8BF6-E7EABE56F56B}"/>
              </a:ext>
            </a:extLst>
          </p:cNvPr>
          <p:cNvSpPr txBox="1"/>
          <p:nvPr/>
        </p:nvSpPr>
        <p:spPr>
          <a:xfrm>
            <a:off x="6625305" y="2087463"/>
            <a:ext cx="52717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sier Circle" panose="00000500000000000000" pitchFamily="50" charset="0"/>
              </a:rPr>
              <a:t>Scrapes data off SATS website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  <a:latin typeface="Basier Circle" panose="00000500000000000000" pitchFamily="50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sier Circle" panose="00000500000000000000" pitchFamily="50" charset="0"/>
              </a:rPr>
              <a:t>Sends the food name with the highest protein content in percentage for each meal.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Basier Circle" panose="00000500000000000000" pitchFamily="50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sier Circle" panose="00000500000000000000" pitchFamily="50" charset="0"/>
              </a:rPr>
              <a:t>Additionally, we get the total calorie associated with the meal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Basier Circle" panose="00000500000000000000" pitchFamily="50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sier Circle" panose="00000500000000000000" pitchFamily="50" charset="0"/>
              </a:rPr>
              <a:t>Finally, it sums up the total calories and macros (protein, fats, and carbohydrates) for all the meals, and presents it!</a:t>
            </a:r>
          </a:p>
          <a:p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86DD2-70E9-46B0-8225-12E7C7E22035}"/>
              </a:ext>
            </a:extLst>
          </p:cNvPr>
          <p:cNvSpPr txBox="1"/>
          <p:nvPr/>
        </p:nvSpPr>
        <p:spPr>
          <a:xfrm>
            <a:off x="-1904984" y="1000274"/>
            <a:ext cx="10288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>
                <a:solidFill>
                  <a:srgbClr val="A33434"/>
                </a:solidFill>
                <a:latin typeface="krown" pitchFamily="50" charset="0"/>
              </a:rPr>
              <a:t>Manual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5C971-7E78-4088-87BE-3537DC2F842D}"/>
              </a:ext>
            </a:extLst>
          </p:cNvPr>
          <p:cNvSpPr txBox="1"/>
          <p:nvPr/>
        </p:nvSpPr>
        <p:spPr>
          <a:xfrm>
            <a:off x="3677052" y="1000274"/>
            <a:ext cx="10288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>
                <a:solidFill>
                  <a:srgbClr val="A33434"/>
                </a:solidFill>
                <a:latin typeface="krown" pitchFamily="50" charset="0"/>
              </a:rPr>
              <a:t>Automated task</a:t>
            </a:r>
          </a:p>
        </p:txBody>
      </p:sp>
      <p:pic>
        <p:nvPicPr>
          <p:cNvPr id="8" name="Picture 4" descr="SATS | Leading provider of Food &amp;amp; Gateway Services">
            <a:extLst>
              <a:ext uri="{FF2B5EF4-FFF2-40B4-BE49-F238E27FC236}">
                <a16:creationId xmlns:a16="http://schemas.microsoft.com/office/drawing/2014/main" id="{3E388D44-0752-4FF1-9F26-B92D71A2F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25" y="2162802"/>
            <a:ext cx="244521" cy="2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ATS | Leading provider of Food &amp;amp; Gateway Services">
            <a:extLst>
              <a:ext uri="{FF2B5EF4-FFF2-40B4-BE49-F238E27FC236}">
                <a16:creationId xmlns:a16="http://schemas.microsoft.com/office/drawing/2014/main" id="{5AD6784D-D421-439D-843D-91E8CA0B2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24" y="2708434"/>
            <a:ext cx="244521" cy="2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ATS | Leading provider of Food &amp;amp; Gateway Services">
            <a:extLst>
              <a:ext uri="{FF2B5EF4-FFF2-40B4-BE49-F238E27FC236}">
                <a16:creationId xmlns:a16="http://schemas.microsoft.com/office/drawing/2014/main" id="{3F467ED4-7B7E-4123-A5F2-52B58C2A0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24" y="3545599"/>
            <a:ext cx="244521" cy="2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ATS | Leading provider of Food &amp;amp; Gateway Services">
            <a:extLst>
              <a:ext uri="{FF2B5EF4-FFF2-40B4-BE49-F238E27FC236}">
                <a16:creationId xmlns:a16="http://schemas.microsoft.com/office/drawing/2014/main" id="{B440A4F2-5668-4410-B0BA-F1B4E726E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23" y="4379743"/>
            <a:ext cx="244521" cy="2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68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EB2163-3304-486E-9C5F-661D00D84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60E49C-6598-427E-AA95-67FD937F3377}"/>
              </a:ext>
            </a:extLst>
          </p:cNvPr>
          <p:cNvSpPr txBox="1"/>
          <p:nvPr/>
        </p:nvSpPr>
        <p:spPr>
          <a:xfrm>
            <a:off x="4842520" y="463790"/>
            <a:ext cx="7641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chemeClr val="bg1"/>
                </a:solidFill>
                <a:latin typeface="krown" pitchFamily="50" charset="0"/>
              </a:rPr>
              <a:t>Future improvements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970A3-5F1B-4E98-BDD1-507B5CEF5663}"/>
              </a:ext>
            </a:extLst>
          </p:cNvPr>
          <p:cNvSpPr txBox="1"/>
          <p:nvPr/>
        </p:nvSpPr>
        <p:spPr>
          <a:xfrm>
            <a:off x="4006342" y="1228951"/>
            <a:ext cx="10288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rgbClr val="A33434"/>
                </a:solidFill>
                <a:latin typeface="krown" pitchFamily="50" charset="0"/>
              </a:rPr>
              <a:t>Where can future developers innovate?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354069-5AD3-4BB5-A383-C69EEABD74D4}"/>
              </a:ext>
            </a:extLst>
          </p:cNvPr>
          <p:cNvGrpSpPr/>
          <p:nvPr/>
        </p:nvGrpSpPr>
        <p:grpSpPr>
          <a:xfrm>
            <a:off x="1326006" y="2251479"/>
            <a:ext cx="11449440" cy="830997"/>
            <a:chOff x="1713281" y="2251479"/>
            <a:chExt cx="11449440" cy="830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06B0A1-7B8F-4D9A-BAA6-208A28EA9184}"/>
                </a:ext>
              </a:extLst>
            </p:cNvPr>
            <p:cNvSpPr txBox="1"/>
            <p:nvPr/>
          </p:nvSpPr>
          <p:spPr>
            <a:xfrm>
              <a:off x="2311984" y="2251479"/>
              <a:ext cx="108507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800" b="1" dirty="0">
                  <a:solidFill>
                    <a:srgbClr val="A33434"/>
                  </a:solidFill>
                  <a:latin typeface="Gilroy ExtraBold" panose="00000900000000000000" pitchFamily="50" charset="0"/>
                </a:rPr>
                <a:t>Creation of Channel</a:t>
              </a:r>
            </a:p>
            <a:p>
              <a:r>
                <a:rPr lang="en-PH" sz="2000" b="1" dirty="0">
                  <a:solidFill>
                    <a:srgbClr val="A33434"/>
                  </a:solidFill>
                  <a:latin typeface="Basier Circle" panose="00000500000000000000" pitchFamily="50" charset="0"/>
                </a:rPr>
                <a:t>Instead of just Telegram bot, a channel on its own can be created.</a:t>
              </a:r>
            </a:p>
          </p:txBody>
        </p:sp>
        <p:pic>
          <p:nvPicPr>
            <p:cNvPr id="1028" name="Picture 4" descr="SATS | Leading provider of Food &amp;amp; Gateway Services">
              <a:extLst>
                <a:ext uri="{FF2B5EF4-FFF2-40B4-BE49-F238E27FC236}">
                  <a16:creationId xmlns:a16="http://schemas.microsoft.com/office/drawing/2014/main" id="{9641B0E7-F913-4035-B413-B9B170767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281" y="2400708"/>
              <a:ext cx="374034" cy="374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95F432-28C5-42C7-91C8-0FFE1E1F550E}"/>
              </a:ext>
            </a:extLst>
          </p:cNvPr>
          <p:cNvGrpSpPr/>
          <p:nvPr/>
        </p:nvGrpSpPr>
        <p:grpSpPr>
          <a:xfrm>
            <a:off x="1326006" y="3193635"/>
            <a:ext cx="11449440" cy="830997"/>
            <a:chOff x="1713281" y="2251479"/>
            <a:chExt cx="11449440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E6D401-4011-46B8-A73D-6C5764CCAFC3}"/>
                </a:ext>
              </a:extLst>
            </p:cNvPr>
            <p:cNvSpPr txBox="1"/>
            <p:nvPr/>
          </p:nvSpPr>
          <p:spPr>
            <a:xfrm>
              <a:off x="2311984" y="2251479"/>
              <a:ext cx="108507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800" b="1" dirty="0">
                  <a:solidFill>
                    <a:srgbClr val="A33434"/>
                  </a:solidFill>
                  <a:latin typeface="Gilroy ExtraBold" panose="00000900000000000000" pitchFamily="50" charset="0"/>
                </a:rPr>
                <a:t>More Messaging Options</a:t>
              </a:r>
            </a:p>
            <a:p>
              <a:r>
                <a:rPr lang="en-PH" sz="2000" b="1" dirty="0">
                  <a:solidFill>
                    <a:srgbClr val="A33434"/>
                  </a:solidFill>
                  <a:latin typeface="Basier Circle" panose="00000500000000000000" pitchFamily="50" charset="0"/>
                </a:rPr>
                <a:t>Wide variation of message accessibility: </a:t>
              </a:r>
              <a:r>
                <a:rPr lang="en-PH" sz="2000" b="1" dirty="0" err="1">
                  <a:solidFill>
                    <a:srgbClr val="A33434"/>
                  </a:solidFill>
                  <a:latin typeface="Basier Circle" panose="00000500000000000000" pitchFamily="50" charset="0"/>
                </a:rPr>
                <a:t>Whatsapp</a:t>
              </a:r>
              <a:r>
                <a:rPr lang="en-PH" sz="2000" b="1" dirty="0">
                  <a:solidFill>
                    <a:srgbClr val="A33434"/>
                  </a:solidFill>
                  <a:latin typeface="Basier Circle" panose="00000500000000000000" pitchFamily="50" charset="0"/>
                </a:rPr>
                <a:t>, Email, etc. </a:t>
              </a:r>
            </a:p>
          </p:txBody>
        </p:sp>
        <p:pic>
          <p:nvPicPr>
            <p:cNvPr id="19" name="Picture 4" descr="SATS | Leading provider of Food &amp;amp; Gateway Services">
              <a:extLst>
                <a:ext uri="{FF2B5EF4-FFF2-40B4-BE49-F238E27FC236}">
                  <a16:creationId xmlns:a16="http://schemas.microsoft.com/office/drawing/2014/main" id="{FA586D2C-EE4B-40C6-871B-8D2711E82B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281" y="2400708"/>
              <a:ext cx="374034" cy="374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0965B2-2FAB-4AF6-9A6F-34DC770E93EF}"/>
              </a:ext>
            </a:extLst>
          </p:cNvPr>
          <p:cNvGrpSpPr/>
          <p:nvPr/>
        </p:nvGrpSpPr>
        <p:grpSpPr>
          <a:xfrm>
            <a:off x="1326006" y="4116560"/>
            <a:ext cx="11449440" cy="830997"/>
            <a:chOff x="1713281" y="2251479"/>
            <a:chExt cx="11449440" cy="83099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9DE66A-7651-42F8-A9EB-BB3E09AFD4AA}"/>
                </a:ext>
              </a:extLst>
            </p:cNvPr>
            <p:cNvSpPr txBox="1"/>
            <p:nvPr/>
          </p:nvSpPr>
          <p:spPr>
            <a:xfrm>
              <a:off x="2311984" y="2251479"/>
              <a:ext cx="108507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800" b="1" dirty="0">
                  <a:solidFill>
                    <a:srgbClr val="A33434"/>
                  </a:solidFill>
                  <a:latin typeface="Gilroy ExtraBold" panose="00000900000000000000" pitchFamily="50" charset="0"/>
                </a:rPr>
                <a:t>More Dietary Info</a:t>
              </a:r>
            </a:p>
            <a:p>
              <a:r>
                <a:rPr lang="en-PH" sz="2000" b="1" dirty="0">
                  <a:solidFill>
                    <a:srgbClr val="A33434"/>
                  </a:solidFill>
                  <a:latin typeface="Basier Circle" panose="00000500000000000000" pitchFamily="50" charset="0"/>
                </a:rPr>
                <a:t>Inclusion of other information for dietary information or allergies.</a:t>
              </a:r>
            </a:p>
          </p:txBody>
        </p:sp>
        <p:pic>
          <p:nvPicPr>
            <p:cNvPr id="22" name="Picture 4" descr="SATS | Leading provider of Food &amp;amp; Gateway Services">
              <a:extLst>
                <a:ext uri="{FF2B5EF4-FFF2-40B4-BE49-F238E27FC236}">
                  <a16:creationId xmlns:a16="http://schemas.microsoft.com/office/drawing/2014/main" id="{5CBAC549-E60B-452B-9E26-DB6FCAD90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281" y="2400708"/>
              <a:ext cx="374034" cy="374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03352E2-F5E1-455B-B763-D71194186745}"/>
              </a:ext>
            </a:extLst>
          </p:cNvPr>
          <p:cNvGrpSpPr/>
          <p:nvPr/>
        </p:nvGrpSpPr>
        <p:grpSpPr>
          <a:xfrm>
            <a:off x="1326006" y="5080949"/>
            <a:ext cx="11449440" cy="830997"/>
            <a:chOff x="1713281" y="2251479"/>
            <a:chExt cx="11449440" cy="83099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E21AFC-2F81-4C72-B799-4709F6D400BC}"/>
                </a:ext>
              </a:extLst>
            </p:cNvPr>
            <p:cNvSpPr txBox="1"/>
            <p:nvPr/>
          </p:nvSpPr>
          <p:spPr>
            <a:xfrm>
              <a:off x="2311984" y="2251479"/>
              <a:ext cx="108507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800" b="1" dirty="0">
                  <a:solidFill>
                    <a:srgbClr val="A33434"/>
                  </a:solidFill>
                  <a:latin typeface="Gilroy ExtraBold" panose="00000900000000000000" pitchFamily="50" charset="0"/>
                </a:rPr>
                <a:t>Preference Customization</a:t>
              </a:r>
            </a:p>
            <a:p>
              <a:r>
                <a:rPr lang="en-PH" sz="2000" b="1" dirty="0">
                  <a:solidFill>
                    <a:srgbClr val="A33434"/>
                  </a:solidFill>
                  <a:latin typeface="Basier Circle" panose="00000500000000000000" pitchFamily="50" charset="0"/>
                </a:rPr>
                <a:t>“Do you want to prioritize protein or not?”</a:t>
              </a:r>
            </a:p>
          </p:txBody>
        </p:sp>
        <p:pic>
          <p:nvPicPr>
            <p:cNvPr id="25" name="Picture 4" descr="SATS | Leading provider of Food &amp;amp; Gateway Services">
              <a:extLst>
                <a:ext uri="{FF2B5EF4-FFF2-40B4-BE49-F238E27FC236}">
                  <a16:creationId xmlns:a16="http://schemas.microsoft.com/office/drawing/2014/main" id="{6958722B-7680-4F4C-A022-6AA52B93B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281" y="2400708"/>
              <a:ext cx="374034" cy="374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18114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9BDF3D-1BB5-4A5A-8B98-88A56D4F0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392D4E-C04D-4BF6-931B-AF5DDF3E7017}"/>
              </a:ext>
            </a:extLst>
          </p:cNvPr>
          <p:cNvSpPr txBox="1"/>
          <p:nvPr/>
        </p:nvSpPr>
        <p:spPr>
          <a:xfrm>
            <a:off x="2275397" y="1169359"/>
            <a:ext cx="764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chemeClr val="bg1"/>
                </a:solidFill>
                <a:latin typeface="krown" pitchFamily="50" charset="0"/>
              </a:rPr>
              <a:t>A PYTHON-based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B7BEB-4089-4A94-8AAE-AF9C6CDB4881}"/>
              </a:ext>
            </a:extLst>
          </p:cNvPr>
          <p:cNvSpPr txBox="1"/>
          <p:nvPr/>
        </p:nvSpPr>
        <p:spPr>
          <a:xfrm>
            <a:off x="2275397" y="5195760"/>
            <a:ext cx="76412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dirty="0" err="1">
                <a:solidFill>
                  <a:schemeClr val="bg1"/>
                </a:solidFill>
                <a:latin typeface="Basier Circle" panose="00000500000000000000" pitchFamily="50" charset="0"/>
              </a:rPr>
              <a:t>Vibilan</a:t>
            </a:r>
            <a:r>
              <a:rPr lang="en-PH" sz="2000" dirty="0">
                <a:solidFill>
                  <a:schemeClr val="bg1"/>
                </a:solidFill>
                <a:latin typeface="Basier Circle" panose="00000500000000000000" pitchFamily="50" charset="0"/>
              </a:rPr>
              <a:t> Jayanth</a:t>
            </a:r>
          </a:p>
          <a:p>
            <a:pPr algn="ctr"/>
            <a:r>
              <a:rPr lang="en-PH" sz="2000" dirty="0">
                <a:solidFill>
                  <a:schemeClr val="bg1"/>
                </a:solidFill>
                <a:latin typeface="Basier Circle" panose="00000500000000000000" pitchFamily="50" charset="0"/>
              </a:rPr>
              <a:t>Nathan </a:t>
            </a:r>
            <a:r>
              <a:rPr lang="en-PH" sz="2000" dirty="0" err="1">
                <a:solidFill>
                  <a:schemeClr val="bg1"/>
                </a:solidFill>
                <a:latin typeface="Basier Circle" panose="00000500000000000000" pitchFamily="50" charset="0"/>
              </a:rPr>
              <a:t>Wongkar</a:t>
            </a:r>
            <a:endParaRPr lang="en-PH" sz="2000" dirty="0">
              <a:solidFill>
                <a:schemeClr val="bg1"/>
              </a:solidFill>
              <a:latin typeface="Basier Circle" panose="00000500000000000000" pitchFamily="50" charset="0"/>
            </a:endParaRPr>
          </a:p>
          <a:p>
            <a:pPr algn="ctr"/>
            <a:r>
              <a:rPr lang="en-PH" sz="2000" dirty="0">
                <a:solidFill>
                  <a:schemeClr val="bg1"/>
                </a:solidFill>
                <a:latin typeface="Basier Circle" panose="00000500000000000000" pitchFamily="50" charset="0"/>
              </a:rPr>
              <a:t>Jeff Winxin Collado</a:t>
            </a:r>
          </a:p>
          <a:p>
            <a:pPr algn="ctr"/>
            <a:r>
              <a:rPr lang="en-PH" sz="2000" dirty="0" err="1">
                <a:solidFill>
                  <a:schemeClr val="bg1"/>
                </a:solidFill>
                <a:latin typeface="Basier Circle" panose="00000500000000000000" pitchFamily="50" charset="0"/>
              </a:rPr>
              <a:t>Dabeer</a:t>
            </a:r>
            <a:r>
              <a:rPr lang="en-PH" sz="2000" dirty="0">
                <a:solidFill>
                  <a:schemeClr val="bg1"/>
                </a:solidFill>
                <a:latin typeface="Basier Circle" panose="00000500000000000000" pitchFamily="50" charset="0"/>
              </a:rPr>
              <a:t> Ahmed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086F8D-FF43-4222-A5E8-BFCEE77AB827}"/>
              </a:ext>
            </a:extLst>
          </p:cNvPr>
          <p:cNvSpPr txBox="1"/>
          <p:nvPr/>
        </p:nvSpPr>
        <p:spPr>
          <a:xfrm>
            <a:off x="951504" y="287671"/>
            <a:ext cx="102889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>
                <a:solidFill>
                  <a:schemeClr val="bg1"/>
                </a:solidFill>
                <a:latin typeface="krown" pitchFamily="50" charset="0"/>
              </a:rPr>
              <a:t>GRAB AND GO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E0763-0567-4450-B2F4-5782AB411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0373">
            <a:off x="7305416" y="4365860"/>
            <a:ext cx="6430112" cy="3616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6D01-C48E-4D9C-8656-05706AA65C40}"/>
              </a:ext>
            </a:extLst>
          </p:cNvPr>
          <p:cNvSpPr txBox="1"/>
          <p:nvPr/>
        </p:nvSpPr>
        <p:spPr>
          <a:xfrm>
            <a:off x="951504" y="2824259"/>
            <a:ext cx="102889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>
                <a:solidFill>
                  <a:schemeClr val="bg1"/>
                </a:solidFill>
                <a:latin typeface="krown" pitchFamily="50" charset="0"/>
              </a:rPr>
              <a:t>THANK YOU SO MUCH!</a:t>
            </a:r>
          </a:p>
        </p:txBody>
      </p:sp>
    </p:spTree>
    <p:extLst>
      <p:ext uri="{BB962C8B-B14F-4D97-AF65-F5344CB8AC3E}">
        <p14:creationId xmlns:p14="http://schemas.microsoft.com/office/powerpoint/2010/main" val="1187110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270</Words>
  <Application>Microsoft Macintosh PowerPoint</Application>
  <PresentationFormat>Widescreen</PresentationFormat>
  <Paragraphs>51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Basier Circle</vt:lpstr>
      <vt:lpstr>Calibri</vt:lpstr>
      <vt:lpstr>Calibri Light</vt:lpstr>
      <vt:lpstr>Gilroy ExtraBold</vt:lpstr>
      <vt:lpstr>krown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Winxin Collado</dc:creator>
  <cp:lastModifiedBy>Nathan Wongkar</cp:lastModifiedBy>
  <cp:revision>4</cp:revision>
  <dcterms:created xsi:type="dcterms:W3CDTF">2022-02-06T07:00:49Z</dcterms:created>
  <dcterms:modified xsi:type="dcterms:W3CDTF">2022-02-13T13:19:24Z</dcterms:modified>
</cp:coreProperties>
</file>